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708" r:id="rId2"/>
  </p:sldMasterIdLst>
  <p:sldIdLst>
    <p:sldId id="256" r:id="rId3"/>
    <p:sldId id="266" r:id="rId4"/>
    <p:sldId id="257" r:id="rId5"/>
    <p:sldId id="258" r:id="rId6"/>
    <p:sldId id="259" r:id="rId7"/>
    <p:sldId id="260" r:id="rId8"/>
    <p:sldId id="261" r:id="rId9"/>
    <p:sldId id="264" r:id="rId10"/>
    <p:sldId id="262" r:id="rId11"/>
    <p:sldId id="263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31" autoAdjust="0"/>
    <p:restoredTop sz="94660"/>
  </p:normalViewPr>
  <p:slideViewPr>
    <p:cSldViewPr snapToGrid="0">
      <p:cViewPr varScale="1">
        <p:scale>
          <a:sx n="69" d="100"/>
          <a:sy n="69" d="100"/>
        </p:scale>
        <p:origin x="91" y="3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png>
</file>

<file path=ppt/media/image2.jpeg>
</file>

<file path=ppt/media/image3.png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7099794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004441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469769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931839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160126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779916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150997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061379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2689964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5394282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59855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2712598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6665762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7856980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2483160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936482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97012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81901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295794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68277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29724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805264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20570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08957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CA" sz="6000" dirty="0"/>
              <a:t>Team SEWZ: Project report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CA" sz="2000" dirty="0" err="1"/>
              <a:t>Shouyu</a:t>
            </a:r>
            <a:r>
              <a:rPr lang="en-CA" sz="2000" dirty="0"/>
              <a:t> Ling, Eric Chang, Wei Shao, Zorry Belchev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5407" y="913428"/>
            <a:ext cx="4895113" cy="1113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8719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699664-1001-2843-AA63-EDE9E2121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Example: A Bad Subject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A61508-AB24-F84F-A159-EA04E794D9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4" name="Picture 3" descr="A close up of a map&#10;&#10;Description automatically generated">
            <a:extLst>
              <a:ext uri="{FF2B5EF4-FFF2-40B4-BE49-F238E27FC236}">
                <a16:creationId xmlns:a16="http://schemas.microsoft.com/office/drawing/2014/main" id="{97045331-751B-294B-8C8F-E1A542C936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1599" y="1737360"/>
            <a:ext cx="7788801" cy="43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1173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4CE2D-6F01-5748-9F3B-C45C580A6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Predict Performance In the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00FC76-CFFA-3F44-8B12-7A8E85DF38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00032" y="1845734"/>
            <a:ext cx="2097024" cy="402336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Number of rewards found during the training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i="1" dirty="0"/>
              <a:t>r</a:t>
            </a:r>
            <a:r>
              <a:rPr lang="en-CA" dirty="0"/>
              <a:t> = .62, </a:t>
            </a:r>
            <a:r>
              <a:rPr lang="en-CA" i="1" dirty="0"/>
              <a:t>p</a:t>
            </a:r>
            <a:r>
              <a:rPr lang="en-CA" dirty="0"/>
              <a:t> &lt; .001</a:t>
            </a:r>
          </a:p>
          <a:p>
            <a:pPr>
              <a:buFont typeface="Arial" panose="020B0604020202020204" pitchFamily="34" charset="0"/>
              <a:buChar char="•"/>
            </a:pPr>
            <a:endParaRPr lang="en-CA" dirty="0"/>
          </a:p>
          <a:p>
            <a:pPr marL="0" indent="0">
              <a:buNone/>
            </a:pPr>
            <a:endParaRPr lang="en-CA" dirty="0"/>
          </a:p>
        </p:txBody>
      </p:sp>
      <p:pic>
        <p:nvPicPr>
          <p:cNvPr id="4" name="Content Placeholder 4" descr="A picture containing text, photo, wall&#10;&#10;Description automatically generated">
            <a:extLst>
              <a:ext uri="{FF2B5EF4-FFF2-40B4-BE49-F238E27FC236}">
                <a16:creationId xmlns:a16="http://schemas.microsoft.com/office/drawing/2014/main" id="{81DB0A23-A64E-434A-9CCD-D4DF3A3EF9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1845734"/>
            <a:ext cx="7884630" cy="4435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9895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F3D8D-C9BE-4069-9F26-99EBB798D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D5BF4C-A19A-427B-90A2-B3B6ECAC65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Navigation-Dataset</a:t>
            </a:r>
          </a:p>
          <a:p>
            <a:pPr marL="0" indent="0">
              <a:buNone/>
            </a:pPr>
            <a:r>
              <a:rPr lang="en-US"/>
              <a:t>Memory Test distribution in 3D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7999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Experiment overview: Training Phase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51450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Predict performance on Block 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356553"/>
          </a:xfrm>
        </p:spPr>
        <p:txBody>
          <a:bodyPr>
            <a:normAutofit lnSpcReduction="10000"/>
          </a:bodyPr>
          <a:lstStyle/>
          <a:p>
            <a:r>
              <a:rPr lang="en-CA" b="1" dirty="0"/>
              <a:t>Regression model based on invisible trials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2191987" y="2667835"/>
            <a:ext cx="7749219" cy="2985990"/>
            <a:chOff x="1921528" y="2667835"/>
            <a:chExt cx="7749219" cy="2985990"/>
          </a:xfrm>
        </p:grpSpPr>
        <p:sp>
          <p:nvSpPr>
            <p:cNvPr id="6" name="Content Placeholder 2"/>
            <p:cNvSpPr txBox="1">
              <a:spLocks/>
            </p:cNvSpPr>
            <p:nvPr/>
          </p:nvSpPr>
          <p:spPr>
            <a:xfrm>
              <a:off x="4407150" y="2667835"/>
              <a:ext cx="2341379" cy="356553"/>
            </a:xfrm>
            <a:prstGeom prst="rect">
              <a:avLst/>
            </a:prstGeom>
          </p:spPr>
          <p:txBody>
            <a:bodyPr vert="horz" lIns="0" tIns="45720" rIns="0" bIns="45720" rtlCol="0">
              <a:normAutofit lnSpcReduction="10000"/>
            </a:bodyPr>
            <a:lstStyle>
              <a:lvl1pPr marL="91440" indent="-91440" algn="l" defTabSz="914400" rtl="0" eaLnBrk="1" latinLnBrk="0" hangingPunct="1">
                <a:lnSpc>
                  <a:spcPct val="90000"/>
                </a:lnSpc>
                <a:spcBef>
                  <a:spcPts val="1200"/>
                </a:spcBef>
                <a:spcAft>
                  <a:spcPts val="200"/>
                </a:spcAft>
                <a:buClr>
                  <a:schemeClr val="accent1"/>
                </a:buClr>
                <a:buSzPct val="100000"/>
                <a:buFont typeface="Calibri" panose="020F0502020204030204" pitchFamily="34" charset="0"/>
                <a:buChar char=" "/>
                <a:defRPr sz="20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38404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8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56692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74980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93268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11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13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15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17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CA" b="1" dirty="0"/>
                <a:t>Block 3 Performance</a:t>
              </a:r>
            </a:p>
          </p:txBody>
        </p:sp>
        <p:cxnSp>
          <p:nvCxnSpPr>
            <p:cNvPr id="8" name="Straight Arrow Connector 7"/>
            <p:cNvCxnSpPr/>
            <p:nvPr/>
          </p:nvCxnSpPr>
          <p:spPr>
            <a:xfrm flipH="1">
              <a:off x="3000777" y="3309870"/>
              <a:ext cx="1262130" cy="618186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Content Placeholder 2"/>
            <p:cNvSpPr txBox="1">
              <a:spLocks/>
            </p:cNvSpPr>
            <p:nvPr/>
          </p:nvSpPr>
          <p:spPr>
            <a:xfrm>
              <a:off x="1921528" y="4095244"/>
              <a:ext cx="2341379" cy="356553"/>
            </a:xfrm>
            <a:prstGeom prst="rect">
              <a:avLst/>
            </a:prstGeom>
          </p:spPr>
          <p:txBody>
            <a:bodyPr vert="horz" lIns="0" tIns="45720" rIns="0" bIns="45720" rtlCol="0">
              <a:normAutofit lnSpcReduction="10000"/>
            </a:bodyPr>
            <a:lstStyle>
              <a:lvl1pPr marL="91440" indent="-91440" algn="l" defTabSz="914400" rtl="0" eaLnBrk="1" latinLnBrk="0" hangingPunct="1">
                <a:lnSpc>
                  <a:spcPct val="90000"/>
                </a:lnSpc>
                <a:spcBef>
                  <a:spcPts val="1200"/>
                </a:spcBef>
                <a:spcAft>
                  <a:spcPts val="200"/>
                </a:spcAft>
                <a:buClr>
                  <a:schemeClr val="accent1"/>
                </a:buClr>
                <a:buSzPct val="100000"/>
                <a:buFont typeface="Calibri" panose="020F0502020204030204" pitchFamily="34" charset="0"/>
                <a:buChar char=" "/>
                <a:defRPr sz="20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38404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8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56692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74980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93268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11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13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15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17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CA" b="1" dirty="0"/>
                <a:t>Block 2 Performance</a:t>
              </a:r>
            </a:p>
          </p:txBody>
        </p:sp>
        <p:cxnSp>
          <p:nvCxnSpPr>
            <p:cNvPr id="10" name="Straight Arrow Connector 9"/>
            <p:cNvCxnSpPr/>
            <p:nvPr/>
          </p:nvCxnSpPr>
          <p:spPr>
            <a:xfrm flipH="1">
              <a:off x="5769735" y="3296991"/>
              <a:ext cx="2576" cy="785374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>
              <a:off x="7045172" y="3213397"/>
              <a:ext cx="1261701" cy="70178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Content Placeholder 2"/>
            <p:cNvSpPr txBox="1">
              <a:spLocks/>
            </p:cNvSpPr>
            <p:nvPr/>
          </p:nvSpPr>
          <p:spPr>
            <a:xfrm>
              <a:off x="4703793" y="4095243"/>
              <a:ext cx="2341379" cy="1352520"/>
            </a:xfrm>
            <a:prstGeom prst="rect">
              <a:avLst/>
            </a:prstGeom>
          </p:spPr>
          <p:txBody>
            <a:bodyPr vert="horz" lIns="0" tIns="45720" rIns="0" bIns="45720" rtlCol="0">
              <a:normAutofit/>
            </a:bodyPr>
            <a:lstStyle>
              <a:lvl1pPr marL="91440" indent="-91440" algn="l" defTabSz="914400" rtl="0" eaLnBrk="1" latinLnBrk="0" hangingPunct="1">
                <a:lnSpc>
                  <a:spcPct val="90000"/>
                </a:lnSpc>
                <a:spcBef>
                  <a:spcPts val="1200"/>
                </a:spcBef>
                <a:spcAft>
                  <a:spcPts val="200"/>
                </a:spcAft>
                <a:buClr>
                  <a:schemeClr val="accent1"/>
                </a:buClr>
                <a:buSzPct val="100000"/>
                <a:buFont typeface="Calibri" panose="020F0502020204030204" pitchFamily="34" charset="0"/>
                <a:buChar char=" "/>
                <a:defRPr sz="20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38404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8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56692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74980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93268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11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13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15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17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CA" b="1" dirty="0"/>
                <a:t>Environment Type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en-CA" sz="1500" b="1" dirty="0"/>
                <a:t>Rural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en-CA" sz="1500" b="1" dirty="0"/>
                <a:t>Urban</a:t>
              </a:r>
            </a:p>
          </p:txBody>
        </p:sp>
        <p:sp>
          <p:nvSpPr>
            <p:cNvPr id="16" name="Content Placeholder 2"/>
            <p:cNvSpPr txBox="1">
              <a:spLocks/>
            </p:cNvSpPr>
            <p:nvPr/>
          </p:nvSpPr>
          <p:spPr>
            <a:xfrm>
              <a:off x="7329368" y="4103590"/>
              <a:ext cx="2341379" cy="1550235"/>
            </a:xfrm>
            <a:prstGeom prst="rect">
              <a:avLst/>
            </a:prstGeom>
          </p:spPr>
          <p:txBody>
            <a:bodyPr vert="horz" lIns="0" tIns="45720" rIns="0" bIns="45720" rtlCol="0">
              <a:normAutofit/>
            </a:bodyPr>
            <a:lstStyle>
              <a:lvl1pPr marL="91440" indent="-91440" algn="l" defTabSz="914400" rtl="0" eaLnBrk="1" latinLnBrk="0" hangingPunct="1">
                <a:lnSpc>
                  <a:spcPct val="90000"/>
                </a:lnSpc>
                <a:spcBef>
                  <a:spcPts val="1200"/>
                </a:spcBef>
                <a:spcAft>
                  <a:spcPts val="200"/>
                </a:spcAft>
                <a:buClr>
                  <a:schemeClr val="accent1"/>
                </a:buClr>
                <a:buSzPct val="100000"/>
                <a:buFont typeface="Calibri" panose="020F0502020204030204" pitchFamily="34" charset="0"/>
                <a:buChar char=" "/>
                <a:defRPr sz="20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38404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8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56692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74980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93268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11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13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15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17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CA" b="1" dirty="0"/>
                <a:t>Reward Type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en-CA" sz="1500" b="1" dirty="0"/>
                <a:t>Food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en-CA" sz="1500" b="1" dirty="0"/>
                <a:t>Water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en-CA" sz="1500" b="1" dirty="0"/>
                <a:t>Money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405302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Predict performance on Block 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356553"/>
          </a:xfrm>
        </p:spPr>
        <p:txBody>
          <a:bodyPr>
            <a:normAutofit lnSpcReduction="10000"/>
          </a:bodyPr>
          <a:lstStyle/>
          <a:p>
            <a:r>
              <a:rPr lang="en-CA" b="1" dirty="0"/>
              <a:t>Regression model : Results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452510"/>
              </p:ext>
            </p:extLst>
          </p:nvPr>
        </p:nvGraphicFramePr>
        <p:xfrm>
          <a:off x="870114" y="3516569"/>
          <a:ext cx="5279259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463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7312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5975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Variable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i="1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i="1" dirty="0"/>
                        <a:t>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Block2Performance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0.69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.41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>
                          <a:solidFill>
                            <a:srgbClr val="FF0000"/>
                          </a:solidFill>
                        </a:rPr>
                        <a:t>Environment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13.87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.0003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 err="1"/>
                        <a:t>RewardType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2.12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.12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3" name="Content Placeholder 2"/>
          <p:cNvSpPr txBox="1">
            <a:spLocks/>
          </p:cNvSpPr>
          <p:nvPr/>
        </p:nvSpPr>
        <p:spPr>
          <a:xfrm>
            <a:off x="1111656" y="2584729"/>
            <a:ext cx="10058400" cy="356553"/>
          </a:xfrm>
          <a:prstGeom prst="rect">
            <a:avLst/>
          </a:prstGeom>
        </p:spPr>
        <p:txBody>
          <a:bodyPr vert="horz" lIns="0" tIns="45720" rIns="0" bIns="45720" rtlCol="0">
            <a:normAutofit lnSpcReduction="1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b="1" dirty="0"/>
              <a:t>REML criterion at convergence: -1079.9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180" y="2866523"/>
            <a:ext cx="5429250" cy="284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78723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Predict performance on Block 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356553"/>
          </a:xfrm>
        </p:spPr>
        <p:txBody>
          <a:bodyPr>
            <a:normAutofit lnSpcReduction="10000"/>
          </a:bodyPr>
          <a:lstStyle/>
          <a:p>
            <a:r>
              <a:rPr lang="en-CA" b="1" dirty="0"/>
              <a:t>Follow-up analysis separated by environment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2191987" y="2667835"/>
            <a:ext cx="7749219" cy="2985990"/>
            <a:chOff x="1921528" y="2667835"/>
            <a:chExt cx="7749219" cy="2985990"/>
          </a:xfrm>
        </p:grpSpPr>
        <p:sp>
          <p:nvSpPr>
            <p:cNvPr id="6" name="Content Placeholder 2"/>
            <p:cNvSpPr txBox="1">
              <a:spLocks/>
            </p:cNvSpPr>
            <p:nvPr/>
          </p:nvSpPr>
          <p:spPr>
            <a:xfrm>
              <a:off x="4407150" y="2667835"/>
              <a:ext cx="2341379" cy="356553"/>
            </a:xfrm>
            <a:prstGeom prst="rect">
              <a:avLst/>
            </a:prstGeom>
          </p:spPr>
          <p:txBody>
            <a:bodyPr vert="horz" lIns="0" tIns="45720" rIns="0" bIns="45720" rtlCol="0">
              <a:normAutofit lnSpcReduction="10000"/>
            </a:bodyPr>
            <a:lstStyle>
              <a:lvl1pPr marL="91440" indent="-91440" algn="l" defTabSz="914400" rtl="0" eaLnBrk="1" latinLnBrk="0" hangingPunct="1">
                <a:lnSpc>
                  <a:spcPct val="90000"/>
                </a:lnSpc>
                <a:spcBef>
                  <a:spcPts val="1200"/>
                </a:spcBef>
                <a:spcAft>
                  <a:spcPts val="200"/>
                </a:spcAft>
                <a:buClr>
                  <a:schemeClr val="accent1"/>
                </a:buClr>
                <a:buSzPct val="100000"/>
                <a:buFont typeface="Calibri" panose="020F0502020204030204" pitchFamily="34" charset="0"/>
                <a:buChar char=" "/>
                <a:defRPr sz="20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38404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8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56692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74980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93268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11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13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15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17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CA" b="1" dirty="0"/>
                <a:t>Block 3 Performance</a:t>
              </a:r>
            </a:p>
          </p:txBody>
        </p:sp>
        <p:cxnSp>
          <p:nvCxnSpPr>
            <p:cNvPr id="8" name="Straight Arrow Connector 7"/>
            <p:cNvCxnSpPr/>
            <p:nvPr/>
          </p:nvCxnSpPr>
          <p:spPr>
            <a:xfrm flipH="1">
              <a:off x="3000777" y="3309870"/>
              <a:ext cx="1262130" cy="618186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Content Placeholder 2"/>
            <p:cNvSpPr txBox="1">
              <a:spLocks/>
            </p:cNvSpPr>
            <p:nvPr/>
          </p:nvSpPr>
          <p:spPr>
            <a:xfrm>
              <a:off x="1921528" y="4095244"/>
              <a:ext cx="2341379" cy="356553"/>
            </a:xfrm>
            <a:prstGeom prst="rect">
              <a:avLst/>
            </a:prstGeom>
          </p:spPr>
          <p:txBody>
            <a:bodyPr vert="horz" lIns="0" tIns="45720" rIns="0" bIns="45720" rtlCol="0">
              <a:normAutofit lnSpcReduction="10000"/>
            </a:bodyPr>
            <a:lstStyle>
              <a:lvl1pPr marL="91440" indent="-91440" algn="l" defTabSz="914400" rtl="0" eaLnBrk="1" latinLnBrk="0" hangingPunct="1">
                <a:lnSpc>
                  <a:spcPct val="90000"/>
                </a:lnSpc>
                <a:spcBef>
                  <a:spcPts val="1200"/>
                </a:spcBef>
                <a:spcAft>
                  <a:spcPts val="200"/>
                </a:spcAft>
                <a:buClr>
                  <a:schemeClr val="accent1"/>
                </a:buClr>
                <a:buSzPct val="100000"/>
                <a:buFont typeface="Calibri" panose="020F0502020204030204" pitchFamily="34" charset="0"/>
                <a:buChar char=" "/>
                <a:defRPr sz="20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38404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8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56692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74980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93268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11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13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15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17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CA" b="1" dirty="0"/>
                <a:t>Block 2 Performance</a:t>
              </a:r>
            </a:p>
          </p:txBody>
        </p:sp>
        <p:cxnSp>
          <p:nvCxnSpPr>
            <p:cNvPr id="10" name="Straight Arrow Connector 9"/>
            <p:cNvCxnSpPr/>
            <p:nvPr/>
          </p:nvCxnSpPr>
          <p:spPr>
            <a:xfrm flipH="1">
              <a:off x="5769735" y="3296991"/>
              <a:ext cx="2576" cy="785374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>
              <a:off x="7045172" y="3213397"/>
              <a:ext cx="1261701" cy="70178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Content Placeholder 2"/>
            <p:cNvSpPr txBox="1">
              <a:spLocks/>
            </p:cNvSpPr>
            <p:nvPr/>
          </p:nvSpPr>
          <p:spPr>
            <a:xfrm>
              <a:off x="4703793" y="4095243"/>
              <a:ext cx="2341379" cy="1352520"/>
            </a:xfrm>
            <a:prstGeom prst="rect">
              <a:avLst/>
            </a:prstGeom>
          </p:spPr>
          <p:txBody>
            <a:bodyPr vert="horz" lIns="0" tIns="45720" rIns="0" bIns="45720" rtlCol="0">
              <a:normAutofit/>
            </a:bodyPr>
            <a:lstStyle>
              <a:lvl1pPr marL="91440" indent="-91440" algn="l" defTabSz="914400" rtl="0" eaLnBrk="1" latinLnBrk="0" hangingPunct="1">
                <a:lnSpc>
                  <a:spcPct val="90000"/>
                </a:lnSpc>
                <a:spcBef>
                  <a:spcPts val="1200"/>
                </a:spcBef>
                <a:spcAft>
                  <a:spcPts val="200"/>
                </a:spcAft>
                <a:buClr>
                  <a:schemeClr val="accent1"/>
                </a:buClr>
                <a:buSzPct val="100000"/>
                <a:buFont typeface="Calibri" panose="020F0502020204030204" pitchFamily="34" charset="0"/>
                <a:buChar char=" "/>
                <a:defRPr sz="20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38404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8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56692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74980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93268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11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13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15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17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CA" b="1" dirty="0"/>
                <a:t>Environment Type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en-CA" sz="1500" b="1" dirty="0"/>
                <a:t>Rural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en-CA" sz="1500" b="1" dirty="0"/>
                <a:t>Urban</a:t>
              </a:r>
            </a:p>
          </p:txBody>
        </p:sp>
        <p:sp>
          <p:nvSpPr>
            <p:cNvPr id="16" name="Content Placeholder 2"/>
            <p:cNvSpPr txBox="1">
              <a:spLocks/>
            </p:cNvSpPr>
            <p:nvPr/>
          </p:nvSpPr>
          <p:spPr>
            <a:xfrm>
              <a:off x="7329368" y="4103590"/>
              <a:ext cx="2341379" cy="1550235"/>
            </a:xfrm>
            <a:prstGeom prst="rect">
              <a:avLst/>
            </a:prstGeom>
          </p:spPr>
          <p:txBody>
            <a:bodyPr vert="horz" lIns="0" tIns="45720" rIns="0" bIns="45720" rtlCol="0">
              <a:normAutofit/>
            </a:bodyPr>
            <a:lstStyle>
              <a:lvl1pPr marL="91440" indent="-91440" algn="l" defTabSz="914400" rtl="0" eaLnBrk="1" latinLnBrk="0" hangingPunct="1">
                <a:lnSpc>
                  <a:spcPct val="90000"/>
                </a:lnSpc>
                <a:spcBef>
                  <a:spcPts val="1200"/>
                </a:spcBef>
                <a:spcAft>
                  <a:spcPts val="200"/>
                </a:spcAft>
                <a:buClr>
                  <a:schemeClr val="accent1"/>
                </a:buClr>
                <a:buSzPct val="100000"/>
                <a:buFont typeface="Calibri" panose="020F0502020204030204" pitchFamily="34" charset="0"/>
                <a:buChar char=" "/>
                <a:defRPr sz="20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38404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8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56692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74980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93268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11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13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15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17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CA" b="1" dirty="0"/>
                <a:t>Reward Type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en-CA" sz="1500" b="1" dirty="0"/>
                <a:t>Food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en-CA" sz="1500" b="1" dirty="0"/>
                <a:t>Water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en-CA" sz="1500" b="1" dirty="0"/>
                <a:t>Money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571479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C2D613-6FAE-8845-B2CD-1BABD0DB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Three-way mixed-design ANOVA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DF266D-D3CD-B142-866D-45A30571CF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Dependent variable: Bhattacharyya Coefficient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Independent variables: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000" dirty="0"/>
              <a:t>Between-subject: Delay (Short, Long) and Environment (Rural, Urban)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000" dirty="0"/>
              <a:t>Within-subject: Reward Type (Food, Water, Money)</a:t>
            </a:r>
          </a:p>
          <a:p>
            <a:endParaRPr lang="en-CA" dirty="0"/>
          </a:p>
        </p:txBody>
      </p:sp>
      <p:pic>
        <p:nvPicPr>
          <p:cNvPr id="4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E37B0099-1EF5-4C4F-8C8F-95E13F78FC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9257" y="3429000"/>
            <a:ext cx="10394446" cy="265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1182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4D2584-007B-4742-82DF-5E8171336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Bar Graph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7CD1F7-41DD-F543-851E-79BAC11B4E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4" name="Content Placeholder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4779769A-66C0-3141-B8BA-B3516BB551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8144" y="1823154"/>
            <a:ext cx="7740104" cy="4353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3967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F6638-576D-614B-AB2D-9388D74B0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Example: A Good Subject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7FD002-48CF-024E-A34F-FC6F1839AB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4" name="Content Placeholder 4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8BC39335-A443-E94F-AA63-C3362DE594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9132" y="1737360"/>
            <a:ext cx="7793736" cy="4383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021246"/>
      </p:ext>
    </p:extLst>
  </p:cSld>
  <p:clrMapOvr>
    <a:masterClrMapping/>
  </p:clrMapOvr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75</TotalTime>
  <Words>180</Words>
  <Application>Microsoft Office PowerPoint</Application>
  <PresentationFormat>Widescreen</PresentationFormat>
  <Paragraphs>54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Wingdings</vt:lpstr>
      <vt:lpstr>Wingdings 2</vt:lpstr>
      <vt:lpstr>HDOfficeLightV0</vt:lpstr>
      <vt:lpstr>Retrospect</vt:lpstr>
      <vt:lpstr>Team SEWZ: Project report </vt:lpstr>
      <vt:lpstr>Introduction</vt:lpstr>
      <vt:lpstr>Experiment overview: Training Phase</vt:lpstr>
      <vt:lpstr>Predict performance on Block 3</vt:lpstr>
      <vt:lpstr>Predict performance on Block 3</vt:lpstr>
      <vt:lpstr>Predict performance on Block 3</vt:lpstr>
      <vt:lpstr>Three-way mixed-design ANOVA</vt:lpstr>
      <vt:lpstr>Bar Graph</vt:lpstr>
      <vt:lpstr>Example: A Good Subject </vt:lpstr>
      <vt:lpstr>Example: A Bad Subject</vt:lpstr>
      <vt:lpstr>Predict Performance In the Testing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SEWZ: Project report</dc:title>
  <dc:creator>Zorry Belchev</dc:creator>
  <cp:lastModifiedBy>Wei Shao</cp:lastModifiedBy>
  <cp:revision>7</cp:revision>
  <dcterms:created xsi:type="dcterms:W3CDTF">2019-05-04T17:04:12Z</dcterms:created>
  <dcterms:modified xsi:type="dcterms:W3CDTF">2019-05-04T19:28:53Z</dcterms:modified>
</cp:coreProperties>
</file>

<file path=docProps/thumbnail.jpeg>
</file>